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grandir Wide Bold" charset="1" panose="00000805000000000000"/>
      <p:regular r:id="rId21"/>
    </p:embeddedFont>
    <p:embeddedFont>
      <p:font typeface="字由点字典黑 Bold" charset="1" panose="00020600040101010101"/>
      <p:regular r:id="rId22"/>
    </p:embeddedFont>
    <p:embeddedFont>
      <p:font typeface="Agrandir Wide" charset="1" panose="00000505000000000000"/>
      <p:regular r:id="rId23"/>
    </p:embeddedFont>
    <p:embeddedFont>
      <p:font typeface="Agrandir Wide Medium" charset="1" panose="00000605000000000000"/>
      <p:regular r:id="rId24"/>
    </p:embeddedFont>
    <p:embeddedFont>
      <p:font typeface="字由点字典黑" charset="1" panose="00020600040101010101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13087" y="1601048"/>
            <a:ext cx="17661827" cy="7375350"/>
          </a:xfrm>
          <a:custGeom>
            <a:avLst/>
            <a:gdLst/>
            <a:ahLst/>
            <a:cxnLst/>
            <a:rect r="r" b="b" t="t" l="l"/>
            <a:pathLst>
              <a:path h="7375350" w="17661827">
                <a:moveTo>
                  <a:pt x="17661826" y="0"/>
                </a:moveTo>
                <a:lnTo>
                  <a:pt x="0" y="0"/>
                </a:lnTo>
                <a:lnTo>
                  <a:pt x="0" y="7375350"/>
                </a:lnTo>
                <a:lnTo>
                  <a:pt x="17661826" y="7375350"/>
                </a:lnTo>
                <a:lnTo>
                  <a:pt x="17661826" y="0"/>
                </a:lnTo>
                <a:close/>
              </a:path>
            </a:pathLst>
          </a:custGeom>
          <a:blipFill>
            <a:blip r:embed="rId3"/>
            <a:stretch>
              <a:fillRect l="0" t="-17351" r="0" b="-173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55849" y="2110244"/>
            <a:ext cx="5943756" cy="6356958"/>
          </a:xfrm>
          <a:custGeom>
            <a:avLst/>
            <a:gdLst/>
            <a:ahLst/>
            <a:cxnLst/>
            <a:rect r="r" b="b" t="t" l="l"/>
            <a:pathLst>
              <a:path h="6356958" w="5943756">
                <a:moveTo>
                  <a:pt x="0" y="0"/>
                </a:moveTo>
                <a:lnTo>
                  <a:pt x="5943756" y="0"/>
                </a:lnTo>
                <a:lnTo>
                  <a:pt x="594375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16558" y="4348717"/>
            <a:ext cx="8162793" cy="1891113"/>
            <a:chOff x="0" y="0"/>
            <a:chExt cx="10883724" cy="252148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37751"/>
              <a:ext cx="10883724" cy="1083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300"/>
                </a:lnSpc>
              </a:pPr>
              <a:r>
                <a:rPr lang="en-US" b="true" sz="5000" spc="190">
                  <a:solidFill>
                    <a:srgbClr val="000000"/>
                  </a:solidFill>
                  <a:latin typeface="Agrandir Wide Bold"/>
                  <a:ea typeface="Agrandir Wide Bold"/>
                  <a:cs typeface="Agrandir Wide Bold"/>
                  <a:sym typeface="Agrandir Wide Bold"/>
                </a:rPr>
                <a:t>校园二手交易平台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0883724" cy="1196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146"/>
                </a:lnSpc>
              </a:pPr>
              <a:r>
                <a:rPr lang="en-US" sz="5906" spc="112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Campus Mart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16558" y="7388010"/>
            <a:ext cx="6843292" cy="70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</a:pPr>
            <a:r>
              <a:rPr lang="en-US" sz="3600" spc="179">
                <a:solidFill>
                  <a:srgbClr val="000000"/>
                </a:solidFill>
                <a:latin typeface="Agrandir Wide"/>
                <a:ea typeface="Agrandir Wide"/>
                <a:cs typeface="Agrandir Wide"/>
                <a:sym typeface="Agrandir Wide"/>
              </a:rPr>
              <a:t>Group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8629" y="1037707"/>
            <a:ext cx="16550742" cy="8515841"/>
          </a:xfrm>
          <a:custGeom>
            <a:avLst/>
            <a:gdLst/>
            <a:ahLst/>
            <a:cxnLst/>
            <a:rect r="r" b="b" t="t" l="l"/>
            <a:pathLst>
              <a:path h="8515841" w="16550742">
                <a:moveTo>
                  <a:pt x="0" y="0"/>
                </a:moveTo>
                <a:lnTo>
                  <a:pt x="16550742" y="0"/>
                </a:lnTo>
                <a:lnTo>
                  <a:pt x="16550742" y="8515841"/>
                </a:lnTo>
                <a:lnTo>
                  <a:pt x="0" y="851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0" t="-5252" r="-540" b="-525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1035" y="1312219"/>
            <a:ext cx="4751188" cy="3692464"/>
          </a:xfrm>
          <a:custGeom>
            <a:avLst/>
            <a:gdLst/>
            <a:ahLst/>
            <a:cxnLst/>
            <a:rect r="r" b="b" t="t" l="l"/>
            <a:pathLst>
              <a:path h="3692464" w="4751188">
                <a:moveTo>
                  <a:pt x="0" y="0"/>
                </a:moveTo>
                <a:lnTo>
                  <a:pt x="4751188" y="0"/>
                </a:lnTo>
                <a:lnTo>
                  <a:pt x="4751188" y="3692463"/>
                </a:lnTo>
                <a:lnTo>
                  <a:pt x="0" y="3692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6275" y="4118954"/>
            <a:ext cx="4282080" cy="2868060"/>
          </a:xfrm>
          <a:custGeom>
            <a:avLst/>
            <a:gdLst/>
            <a:ahLst/>
            <a:cxnLst/>
            <a:rect r="r" b="b" t="t" l="l"/>
            <a:pathLst>
              <a:path h="2868060" w="4282080">
                <a:moveTo>
                  <a:pt x="0" y="0"/>
                </a:moveTo>
                <a:lnTo>
                  <a:pt x="4282080" y="0"/>
                </a:lnTo>
                <a:lnTo>
                  <a:pt x="4282080" y="2868059"/>
                </a:lnTo>
                <a:lnTo>
                  <a:pt x="0" y="286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32095" y="6027471"/>
            <a:ext cx="4329069" cy="3023011"/>
          </a:xfrm>
          <a:custGeom>
            <a:avLst/>
            <a:gdLst/>
            <a:ahLst/>
            <a:cxnLst/>
            <a:rect r="r" b="b" t="t" l="l"/>
            <a:pathLst>
              <a:path h="3023011" w="4329069">
                <a:moveTo>
                  <a:pt x="0" y="0"/>
                </a:moveTo>
                <a:lnTo>
                  <a:pt x="4329069" y="0"/>
                </a:lnTo>
                <a:lnTo>
                  <a:pt x="4329069" y="3023011"/>
                </a:lnTo>
                <a:lnTo>
                  <a:pt x="0" y="3023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5579" y="6747356"/>
            <a:ext cx="7036626" cy="1583241"/>
          </a:xfrm>
          <a:custGeom>
            <a:avLst/>
            <a:gdLst/>
            <a:ahLst/>
            <a:cxnLst/>
            <a:rect r="r" b="b" t="t" l="l"/>
            <a:pathLst>
              <a:path h="1583241" w="7036626">
                <a:moveTo>
                  <a:pt x="0" y="0"/>
                </a:moveTo>
                <a:lnTo>
                  <a:pt x="7036626" y="0"/>
                </a:lnTo>
                <a:lnTo>
                  <a:pt x="7036626" y="1583241"/>
                </a:lnTo>
                <a:lnTo>
                  <a:pt x="0" y="15832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2078" y="1593639"/>
            <a:ext cx="745821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平台兼容性测试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75579" y="3942741"/>
            <a:ext cx="7051213" cy="1776638"/>
            <a:chOff x="0" y="0"/>
            <a:chExt cx="9401618" cy="236885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9401618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移动端适配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88784"/>
              <a:ext cx="9401618" cy="1380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使用第三方云平台Testin进行兼容性测试，</a:t>
              </a:r>
              <a:r>
                <a:rPr lang="en-US" sz="199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测试覆盖Android主流机型，功能运行稳定，UI适配良好，部分机型无法安装或者运行。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3265" y="578471"/>
            <a:ext cx="16962734" cy="9130058"/>
          </a:xfrm>
          <a:custGeom>
            <a:avLst/>
            <a:gdLst/>
            <a:ahLst/>
            <a:cxnLst/>
            <a:rect r="r" b="b" t="t" l="l"/>
            <a:pathLst>
              <a:path h="9130058" w="16962734">
                <a:moveTo>
                  <a:pt x="0" y="0"/>
                </a:moveTo>
                <a:lnTo>
                  <a:pt x="16962734" y="0"/>
                </a:lnTo>
                <a:lnTo>
                  <a:pt x="16962734" y="9130058"/>
                </a:lnTo>
                <a:lnTo>
                  <a:pt x="0" y="9130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1" t="-3529" r="-1221" b="-3529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9109" y="934991"/>
            <a:ext cx="3284499" cy="2241846"/>
            <a:chOff x="0" y="0"/>
            <a:chExt cx="1190823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90823" cy="812800"/>
            </a:xfrm>
            <a:custGeom>
              <a:avLst/>
              <a:gdLst/>
              <a:ahLst/>
              <a:cxnLst/>
              <a:rect r="r" b="b" t="t" l="l"/>
              <a:pathLst>
                <a:path h="812800" w="1190823">
                  <a:moveTo>
                    <a:pt x="0" y="0"/>
                  </a:moveTo>
                  <a:lnTo>
                    <a:pt x="1190823" y="0"/>
                  </a:lnTo>
                  <a:lnTo>
                    <a:pt x="119082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223" t="0" r="-1223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5827848" y="4964844"/>
            <a:ext cx="0" cy="3815486"/>
          </a:xfrm>
          <a:prstGeom prst="line">
            <a:avLst/>
          </a:prstGeom>
          <a:ln cap="flat" w="19050">
            <a:solidFill>
              <a:srgbClr val="1416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827848" y="448408"/>
            <a:ext cx="10455322" cy="3215012"/>
          </a:xfrm>
          <a:custGeom>
            <a:avLst/>
            <a:gdLst/>
            <a:ahLst/>
            <a:cxnLst/>
            <a:rect r="r" b="b" t="t" l="l"/>
            <a:pathLst>
              <a:path h="3215012" w="10455322">
                <a:moveTo>
                  <a:pt x="0" y="0"/>
                </a:moveTo>
                <a:lnTo>
                  <a:pt x="10455322" y="0"/>
                </a:lnTo>
                <a:lnTo>
                  <a:pt x="10455322" y="3215012"/>
                </a:lnTo>
                <a:lnTo>
                  <a:pt x="0" y="321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734185" y="4964844"/>
            <a:ext cx="10114166" cy="1120400"/>
            <a:chOff x="0" y="0"/>
            <a:chExt cx="13485554" cy="149386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13485554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系统适配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3600"/>
              <a:ext cx="1348555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在主流安卓设备上能正常运行，界面元素适配良好，无显示异常情况。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34185" y="7184316"/>
            <a:ext cx="10114166" cy="1472825"/>
            <a:chOff x="0" y="0"/>
            <a:chExt cx="13485554" cy="196376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13485554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显示效果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53600"/>
              <a:ext cx="13485554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在不同屏幕尺寸下保持良好视觉效果，文字清晰可读，交互元素触控精准，组件布局良好。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51523" y="6057188"/>
            <a:ext cx="3219075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51"/>
              </a:lnSpc>
            </a:pPr>
            <a:r>
              <a:rPr lang="en-US" sz="4293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兼容性测试结果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5773" y="695760"/>
            <a:ext cx="17536454" cy="8895479"/>
          </a:xfrm>
          <a:custGeom>
            <a:avLst/>
            <a:gdLst/>
            <a:ahLst/>
            <a:cxnLst/>
            <a:rect r="r" b="b" t="t" l="l"/>
            <a:pathLst>
              <a:path h="8895479" w="17536454">
                <a:moveTo>
                  <a:pt x="0" y="0"/>
                </a:moveTo>
                <a:lnTo>
                  <a:pt x="17536454" y="0"/>
                </a:lnTo>
                <a:lnTo>
                  <a:pt x="17536454" y="8895480"/>
                </a:lnTo>
                <a:lnTo>
                  <a:pt x="0" y="8895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1" t="-8658" r="-1921" b="-649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27200" y="1292010"/>
            <a:ext cx="10606513" cy="7702980"/>
          </a:xfrm>
          <a:custGeom>
            <a:avLst/>
            <a:gdLst/>
            <a:ahLst/>
            <a:cxnLst/>
            <a:rect r="r" b="b" t="t" l="l"/>
            <a:pathLst>
              <a:path h="7702980" w="10606513">
                <a:moveTo>
                  <a:pt x="0" y="0"/>
                </a:moveTo>
                <a:lnTo>
                  <a:pt x="10606513" y="0"/>
                </a:lnTo>
                <a:lnTo>
                  <a:pt x="10606513" y="7702980"/>
                </a:lnTo>
                <a:lnTo>
                  <a:pt x="0" y="7702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5773" y="695760"/>
            <a:ext cx="17536454" cy="8895479"/>
          </a:xfrm>
          <a:custGeom>
            <a:avLst/>
            <a:gdLst/>
            <a:ahLst/>
            <a:cxnLst/>
            <a:rect r="r" b="b" t="t" l="l"/>
            <a:pathLst>
              <a:path h="8895479" w="17536454">
                <a:moveTo>
                  <a:pt x="0" y="0"/>
                </a:moveTo>
                <a:lnTo>
                  <a:pt x="17536454" y="0"/>
                </a:lnTo>
                <a:lnTo>
                  <a:pt x="17536454" y="8895480"/>
                </a:lnTo>
                <a:lnTo>
                  <a:pt x="0" y="8895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1" t="-8658" r="-1921" b="-649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72487" y="1273754"/>
            <a:ext cx="12792550" cy="7739493"/>
          </a:xfrm>
          <a:custGeom>
            <a:avLst/>
            <a:gdLst/>
            <a:ahLst/>
            <a:cxnLst/>
            <a:rect r="r" b="b" t="t" l="l"/>
            <a:pathLst>
              <a:path h="7739493" w="12792550">
                <a:moveTo>
                  <a:pt x="0" y="0"/>
                </a:moveTo>
                <a:lnTo>
                  <a:pt x="12792550" y="0"/>
                </a:lnTo>
                <a:lnTo>
                  <a:pt x="12792550" y="7739492"/>
                </a:lnTo>
                <a:lnTo>
                  <a:pt x="0" y="7739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5773" y="695760"/>
            <a:ext cx="17536454" cy="8895479"/>
          </a:xfrm>
          <a:custGeom>
            <a:avLst/>
            <a:gdLst/>
            <a:ahLst/>
            <a:cxnLst/>
            <a:rect r="r" b="b" t="t" l="l"/>
            <a:pathLst>
              <a:path h="8895479" w="17536454">
                <a:moveTo>
                  <a:pt x="0" y="0"/>
                </a:moveTo>
                <a:lnTo>
                  <a:pt x="17536454" y="0"/>
                </a:lnTo>
                <a:lnTo>
                  <a:pt x="17536454" y="8895480"/>
                </a:lnTo>
                <a:lnTo>
                  <a:pt x="0" y="8895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1" t="-8658" r="-1921" b="-649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55856" y="1431986"/>
            <a:ext cx="11376288" cy="7423028"/>
          </a:xfrm>
          <a:custGeom>
            <a:avLst/>
            <a:gdLst/>
            <a:ahLst/>
            <a:cxnLst/>
            <a:rect r="r" b="b" t="t" l="l"/>
            <a:pathLst>
              <a:path h="7423028" w="11376288">
                <a:moveTo>
                  <a:pt x="0" y="0"/>
                </a:moveTo>
                <a:lnTo>
                  <a:pt x="11376288" y="0"/>
                </a:lnTo>
                <a:lnTo>
                  <a:pt x="11376288" y="7423028"/>
                </a:lnTo>
                <a:lnTo>
                  <a:pt x="0" y="74230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2718" y="1505821"/>
            <a:ext cx="14342565" cy="7275358"/>
          </a:xfrm>
          <a:custGeom>
            <a:avLst/>
            <a:gdLst/>
            <a:ahLst/>
            <a:cxnLst/>
            <a:rect r="r" b="b" t="t" l="l"/>
            <a:pathLst>
              <a:path h="7275358" w="14342565">
                <a:moveTo>
                  <a:pt x="0" y="0"/>
                </a:moveTo>
                <a:lnTo>
                  <a:pt x="14342564" y="0"/>
                </a:lnTo>
                <a:lnTo>
                  <a:pt x="14342564" y="7275358"/>
                </a:lnTo>
                <a:lnTo>
                  <a:pt x="0" y="7275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1" t="-8658" r="-1921" b="-64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16958" y="3779425"/>
            <a:ext cx="12054083" cy="173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71"/>
              </a:lnSpc>
              <a:spcBef>
                <a:spcPct val="0"/>
              </a:spcBef>
            </a:pPr>
            <a:r>
              <a:rPr lang="en-US" sz="10122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谢谢您的观看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02117" y="5253268"/>
            <a:ext cx="12083765" cy="106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  <a:spcBef>
                <a:spcPct val="0"/>
              </a:spcBef>
            </a:pPr>
            <a:r>
              <a:rPr lang="en-US" b="true" sz="5314">
                <a:solidFill>
                  <a:srgbClr val="00000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Thank you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578" y="1800860"/>
            <a:ext cx="16704844" cy="6975726"/>
          </a:xfrm>
          <a:custGeom>
            <a:avLst/>
            <a:gdLst/>
            <a:ahLst/>
            <a:cxnLst/>
            <a:rect r="r" b="b" t="t" l="l"/>
            <a:pathLst>
              <a:path h="6975726" w="16704844">
                <a:moveTo>
                  <a:pt x="0" y="0"/>
                </a:moveTo>
                <a:lnTo>
                  <a:pt x="16704844" y="0"/>
                </a:lnTo>
                <a:lnTo>
                  <a:pt x="16704844" y="6975726"/>
                </a:lnTo>
                <a:lnTo>
                  <a:pt x="0" y="6975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351" r="0" b="-173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02594" y="3444628"/>
            <a:ext cx="843068" cy="833495"/>
          </a:xfrm>
          <a:custGeom>
            <a:avLst/>
            <a:gdLst/>
            <a:ahLst/>
            <a:cxnLst/>
            <a:rect r="r" b="b" t="t" l="l"/>
            <a:pathLst>
              <a:path h="833495" w="843068">
                <a:moveTo>
                  <a:pt x="0" y="0"/>
                </a:moveTo>
                <a:lnTo>
                  <a:pt x="843068" y="0"/>
                </a:lnTo>
                <a:lnTo>
                  <a:pt x="843068" y="833495"/>
                </a:lnTo>
                <a:lnTo>
                  <a:pt x="0" y="83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" r="0" b="-11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02594" y="4725798"/>
            <a:ext cx="843068" cy="835404"/>
          </a:xfrm>
          <a:custGeom>
            <a:avLst/>
            <a:gdLst/>
            <a:ahLst/>
            <a:cxnLst/>
            <a:rect r="r" b="b" t="t" l="l"/>
            <a:pathLst>
              <a:path h="835404" w="843068">
                <a:moveTo>
                  <a:pt x="0" y="0"/>
                </a:moveTo>
                <a:lnTo>
                  <a:pt x="843068" y="0"/>
                </a:lnTo>
                <a:lnTo>
                  <a:pt x="843068" y="835404"/>
                </a:lnTo>
                <a:lnTo>
                  <a:pt x="0" y="83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02594" y="6006968"/>
            <a:ext cx="843068" cy="835404"/>
          </a:xfrm>
          <a:custGeom>
            <a:avLst/>
            <a:gdLst/>
            <a:ahLst/>
            <a:cxnLst/>
            <a:rect r="r" b="b" t="t" l="l"/>
            <a:pathLst>
              <a:path h="835404" w="843068">
                <a:moveTo>
                  <a:pt x="0" y="0"/>
                </a:moveTo>
                <a:lnTo>
                  <a:pt x="843068" y="0"/>
                </a:lnTo>
                <a:lnTo>
                  <a:pt x="843068" y="835404"/>
                </a:lnTo>
                <a:lnTo>
                  <a:pt x="0" y="83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87939" y="3475042"/>
            <a:ext cx="446081" cy="67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7"/>
              </a:lnSpc>
              <a:spcBef>
                <a:spcPct val="0"/>
              </a:spcBef>
            </a:pPr>
            <a:r>
              <a:rPr lang="en-US" b="true" sz="3405">
                <a:solidFill>
                  <a:srgbClr val="00000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87939" y="4756212"/>
            <a:ext cx="446081" cy="67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7"/>
              </a:lnSpc>
              <a:spcBef>
                <a:spcPct val="0"/>
              </a:spcBef>
            </a:pPr>
            <a:r>
              <a:rPr lang="en-US" b="true" sz="3405">
                <a:solidFill>
                  <a:srgbClr val="00000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87939" y="6037382"/>
            <a:ext cx="446081" cy="67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7"/>
              </a:lnSpc>
              <a:spcBef>
                <a:spcPct val="0"/>
              </a:spcBef>
            </a:pPr>
            <a:r>
              <a:rPr lang="en-US" b="true" sz="3405">
                <a:solidFill>
                  <a:srgbClr val="00000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3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996193" y="3150404"/>
            <a:ext cx="4386799" cy="2410798"/>
            <a:chOff x="0" y="0"/>
            <a:chExt cx="5849065" cy="321439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5849065" cy="2222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129"/>
                </a:lnSpc>
              </a:pPr>
              <a:r>
                <a:rPr lang="en-US" sz="10941" spc="547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目录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78027" y="2319070"/>
              <a:ext cx="5571038" cy="895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76"/>
                </a:lnSpc>
              </a:pPr>
              <a:r>
                <a:rPr lang="en-US" sz="3751" spc="330">
                  <a:solidFill>
                    <a:srgbClr val="000000"/>
                  </a:solidFill>
                  <a:latin typeface="Agrandir Wide"/>
                  <a:ea typeface="Agrandir Wide"/>
                  <a:cs typeface="Agrandir Wide"/>
                  <a:sym typeface="Agrandir Wide"/>
                </a:rPr>
                <a:t>CONTENT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144656" y="3268603"/>
            <a:ext cx="5204631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99"/>
              </a:lnSpc>
            </a:pPr>
            <a:r>
              <a:rPr lang="en-US" sz="37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应用概述与功能实现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44656" y="4581841"/>
            <a:ext cx="5204631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99"/>
              </a:lnSpc>
            </a:pPr>
            <a:r>
              <a:rPr lang="en-US" sz="37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用户体验分析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44656" y="5856979"/>
            <a:ext cx="5204631" cy="86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99"/>
              </a:lnSpc>
            </a:pPr>
            <a:r>
              <a:rPr lang="en-US" sz="37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兼容性测试结果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5872" y="1842008"/>
            <a:ext cx="13016255" cy="6602984"/>
          </a:xfrm>
          <a:custGeom>
            <a:avLst/>
            <a:gdLst/>
            <a:ahLst/>
            <a:cxnLst/>
            <a:rect r="r" b="b" t="t" l="l"/>
            <a:pathLst>
              <a:path h="6602984" w="13016255">
                <a:moveTo>
                  <a:pt x="0" y="0"/>
                </a:moveTo>
                <a:lnTo>
                  <a:pt x="13016256" y="0"/>
                </a:lnTo>
                <a:lnTo>
                  <a:pt x="13016256" y="6602984"/>
                </a:lnTo>
                <a:lnTo>
                  <a:pt x="0" y="6602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41" r="0" b="-544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12895" y="2884083"/>
            <a:ext cx="1262210" cy="1247878"/>
          </a:xfrm>
          <a:custGeom>
            <a:avLst/>
            <a:gdLst/>
            <a:ahLst/>
            <a:cxnLst/>
            <a:rect r="r" b="b" t="t" l="l"/>
            <a:pathLst>
              <a:path h="1247878" w="1262210">
                <a:moveTo>
                  <a:pt x="0" y="0"/>
                </a:moveTo>
                <a:lnTo>
                  <a:pt x="1262210" y="0"/>
                </a:lnTo>
                <a:lnTo>
                  <a:pt x="1262210" y="1247877"/>
                </a:lnTo>
                <a:lnTo>
                  <a:pt x="0" y="1247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" r="0" b="-114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26258" y="4689521"/>
            <a:ext cx="9835483" cy="1748415"/>
            <a:chOff x="0" y="0"/>
            <a:chExt cx="13113978" cy="233122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33350"/>
              <a:ext cx="13113978" cy="15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079"/>
                </a:lnSpc>
              </a:pPr>
              <a:r>
                <a:rPr lang="en-US" sz="7199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应用概述与功能实现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03743"/>
              <a:ext cx="13113978" cy="527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94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810072" y="2924395"/>
            <a:ext cx="667856" cy="102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7"/>
              </a:lnSpc>
              <a:spcBef>
                <a:spcPct val="0"/>
              </a:spcBef>
            </a:pPr>
            <a:r>
              <a:rPr lang="en-US" b="true" sz="5097">
                <a:solidFill>
                  <a:srgbClr val="00000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3265" y="578471"/>
            <a:ext cx="16962734" cy="9130058"/>
          </a:xfrm>
          <a:custGeom>
            <a:avLst/>
            <a:gdLst/>
            <a:ahLst/>
            <a:cxnLst/>
            <a:rect r="r" b="b" t="t" l="l"/>
            <a:pathLst>
              <a:path h="9130058" w="16962734">
                <a:moveTo>
                  <a:pt x="0" y="0"/>
                </a:moveTo>
                <a:lnTo>
                  <a:pt x="16962734" y="0"/>
                </a:lnTo>
                <a:lnTo>
                  <a:pt x="16962734" y="9130058"/>
                </a:lnTo>
                <a:lnTo>
                  <a:pt x="0" y="9130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1" t="-3529" r="-1221" b="-352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85180" y="772507"/>
            <a:ext cx="12159227" cy="2699367"/>
          </a:xfrm>
          <a:custGeom>
            <a:avLst/>
            <a:gdLst/>
            <a:ahLst/>
            <a:cxnLst/>
            <a:rect r="r" b="b" t="t" l="l"/>
            <a:pathLst>
              <a:path h="2699367" w="12159227">
                <a:moveTo>
                  <a:pt x="0" y="0"/>
                </a:moveTo>
                <a:lnTo>
                  <a:pt x="12159227" y="0"/>
                </a:lnTo>
                <a:lnTo>
                  <a:pt x="12159227" y="2699367"/>
                </a:lnTo>
                <a:lnTo>
                  <a:pt x="0" y="2699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05" t="-84724" r="0" b="-119494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49109" y="934991"/>
            <a:ext cx="3284499" cy="2241846"/>
            <a:chOff x="0" y="0"/>
            <a:chExt cx="119082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0823" cy="812800"/>
            </a:xfrm>
            <a:custGeom>
              <a:avLst/>
              <a:gdLst/>
              <a:ahLst/>
              <a:cxnLst/>
              <a:rect r="r" b="b" t="t" l="l"/>
              <a:pathLst>
                <a:path h="812800" w="1190823">
                  <a:moveTo>
                    <a:pt x="0" y="0"/>
                  </a:moveTo>
                  <a:lnTo>
                    <a:pt x="1190823" y="0"/>
                  </a:lnTo>
                  <a:lnTo>
                    <a:pt x="119082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0" t="-1461" r="0" b="-146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34185" y="4964844"/>
            <a:ext cx="10114166" cy="1120400"/>
            <a:chOff x="0" y="0"/>
            <a:chExt cx="13485554" cy="14938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3485554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平台定位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53600"/>
              <a:ext cx="13485554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专注校园生活服务，为学生提供便捷购物体验，减少购物开销以及浪费。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34185" y="7184316"/>
            <a:ext cx="10114166" cy="1472825"/>
            <a:chOff x="0" y="0"/>
            <a:chExt cx="13485554" cy="19637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13485554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核心功能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53600"/>
              <a:ext cx="13485554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商品浏览清晰；提供多元化服务，包含绑定学校消息通知，赠送功能，售卖/购买商品等；个人中心管理简洁明了，方便用户管理个人收藏，个人信息，历史记录以及发布的商品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51523" y="6057188"/>
            <a:ext cx="321907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51"/>
              </a:lnSpc>
            </a:pPr>
            <a:r>
              <a:rPr lang="en-US" sz="4293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Campus Mart简介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827848" y="4964844"/>
            <a:ext cx="0" cy="3815486"/>
          </a:xfrm>
          <a:prstGeom prst="line">
            <a:avLst/>
          </a:prstGeom>
          <a:ln cap="flat" w="19050">
            <a:solidFill>
              <a:srgbClr val="14161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37707"/>
            <a:ext cx="16550742" cy="8515841"/>
          </a:xfrm>
          <a:custGeom>
            <a:avLst/>
            <a:gdLst/>
            <a:ahLst/>
            <a:cxnLst/>
            <a:rect r="r" b="b" t="t" l="l"/>
            <a:pathLst>
              <a:path h="8515841" w="16550742">
                <a:moveTo>
                  <a:pt x="0" y="0"/>
                </a:moveTo>
                <a:lnTo>
                  <a:pt x="16550742" y="0"/>
                </a:lnTo>
                <a:lnTo>
                  <a:pt x="16550742" y="8515841"/>
                </a:lnTo>
                <a:lnTo>
                  <a:pt x="0" y="851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0" t="-5252" r="-540" b="-525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35654" y="1658437"/>
            <a:ext cx="2464197" cy="7274382"/>
          </a:xfrm>
          <a:custGeom>
            <a:avLst/>
            <a:gdLst/>
            <a:ahLst/>
            <a:cxnLst/>
            <a:rect r="r" b="b" t="t" l="l"/>
            <a:pathLst>
              <a:path h="7274382" w="2464197">
                <a:moveTo>
                  <a:pt x="0" y="0"/>
                </a:moveTo>
                <a:lnTo>
                  <a:pt x="2464197" y="0"/>
                </a:lnTo>
                <a:lnTo>
                  <a:pt x="2464197" y="7274381"/>
                </a:lnTo>
                <a:lnTo>
                  <a:pt x="0" y="7274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89140" y="1658437"/>
            <a:ext cx="2573313" cy="7274382"/>
          </a:xfrm>
          <a:custGeom>
            <a:avLst/>
            <a:gdLst/>
            <a:ahLst/>
            <a:cxnLst/>
            <a:rect r="r" b="b" t="t" l="l"/>
            <a:pathLst>
              <a:path h="7274382" w="2573313">
                <a:moveTo>
                  <a:pt x="0" y="0"/>
                </a:moveTo>
                <a:lnTo>
                  <a:pt x="2573313" y="0"/>
                </a:lnTo>
                <a:lnTo>
                  <a:pt x="2573313" y="7274381"/>
                </a:lnTo>
                <a:lnTo>
                  <a:pt x="0" y="7274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16625" y="6045992"/>
            <a:ext cx="5416736" cy="3046914"/>
          </a:xfrm>
          <a:custGeom>
            <a:avLst/>
            <a:gdLst/>
            <a:ahLst/>
            <a:cxnLst/>
            <a:rect r="r" b="b" t="t" l="l"/>
            <a:pathLst>
              <a:path h="3046914" w="5416736">
                <a:moveTo>
                  <a:pt x="0" y="0"/>
                </a:moveTo>
                <a:lnTo>
                  <a:pt x="5416736" y="0"/>
                </a:lnTo>
                <a:lnTo>
                  <a:pt x="5416736" y="3046914"/>
                </a:lnTo>
                <a:lnTo>
                  <a:pt x="0" y="30469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2078" y="1593639"/>
            <a:ext cx="745821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功能实现细节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45978" y="3737630"/>
            <a:ext cx="6129568" cy="2129063"/>
            <a:chOff x="0" y="0"/>
            <a:chExt cx="8172757" cy="283875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8172757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前端开发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88784"/>
              <a:ext cx="8172757" cy="1849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采用响应式布局确保多设备适配，交互设计遵循用户习惯优先原则，界面简洁直观。</a:t>
              </a:r>
            </a:p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使用Java语言在Android Studio开发前端，与后端技术栈统一，大幅降低开发与协作难度，稳定性更高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5872" y="1842008"/>
            <a:ext cx="13016255" cy="6602984"/>
          </a:xfrm>
          <a:custGeom>
            <a:avLst/>
            <a:gdLst/>
            <a:ahLst/>
            <a:cxnLst/>
            <a:rect r="r" b="b" t="t" l="l"/>
            <a:pathLst>
              <a:path h="6602984" w="13016255">
                <a:moveTo>
                  <a:pt x="0" y="0"/>
                </a:moveTo>
                <a:lnTo>
                  <a:pt x="13016256" y="0"/>
                </a:lnTo>
                <a:lnTo>
                  <a:pt x="13016256" y="6602984"/>
                </a:lnTo>
                <a:lnTo>
                  <a:pt x="0" y="6602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41" r="0" b="-544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26258" y="4689521"/>
            <a:ext cx="9835483" cy="2300862"/>
            <a:chOff x="0" y="0"/>
            <a:chExt cx="13113978" cy="30678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33350"/>
              <a:ext cx="13113978" cy="15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079"/>
                </a:lnSpc>
              </a:pPr>
              <a:r>
                <a:rPr lang="en-US" sz="7199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用户体验分析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3743"/>
              <a:ext cx="13113978" cy="1264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94"/>
                </a:lnSpc>
              </a:pPr>
              <a:r>
                <a:rPr lang="en-US" sz="2424" spc="1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收集并分析用户使用反馈，优化界面交互流程，提升操作便捷性。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512895" y="2884083"/>
            <a:ext cx="1262210" cy="1247878"/>
          </a:xfrm>
          <a:custGeom>
            <a:avLst/>
            <a:gdLst/>
            <a:ahLst/>
            <a:cxnLst/>
            <a:rect r="r" b="b" t="t" l="l"/>
            <a:pathLst>
              <a:path h="1247878" w="1262210">
                <a:moveTo>
                  <a:pt x="0" y="0"/>
                </a:moveTo>
                <a:lnTo>
                  <a:pt x="1262210" y="0"/>
                </a:lnTo>
                <a:lnTo>
                  <a:pt x="1262210" y="1247877"/>
                </a:lnTo>
                <a:lnTo>
                  <a:pt x="0" y="1247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" r="0" b="-1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10072" y="2924395"/>
            <a:ext cx="667856" cy="102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7"/>
              </a:lnSpc>
              <a:spcBef>
                <a:spcPct val="0"/>
              </a:spcBef>
            </a:pPr>
            <a:r>
              <a:rPr lang="en-US" b="true" sz="5097">
                <a:solidFill>
                  <a:srgbClr val="00000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8629" y="1037707"/>
            <a:ext cx="16550742" cy="8515841"/>
          </a:xfrm>
          <a:custGeom>
            <a:avLst/>
            <a:gdLst/>
            <a:ahLst/>
            <a:cxnLst/>
            <a:rect r="r" b="b" t="t" l="l"/>
            <a:pathLst>
              <a:path h="8515841" w="16550742">
                <a:moveTo>
                  <a:pt x="0" y="0"/>
                </a:moveTo>
                <a:lnTo>
                  <a:pt x="16550742" y="0"/>
                </a:lnTo>
                <a:lnTo>
                  <a:pt x="16550742" y="8515841"/>
                </a:lnTo>
                <a:lnTo>
                  <a:pt x="0" y="851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0" t="-5252" r="-540" b="-525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58798" y="1603164"/>
            <a:ext cx="6959092" cy="7286036"/>
            <a:chOff x="0" y="0"/>
            <a:chExt cx="812800" cy="8509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50986"/>
            </a:xfrm>
            <a:custGeom>
              <a:avLst/>
              <a:gdLst/>
              <a:ahLst/>
              <a:cxnLst/>
              <a:rect r="r" b="b" t="t" l="l"/>
              <a:pathLst>
                <a:path h="85098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50986"/>
                  </a:lnTo>
                  <a:lnTo>
                    <a:pt x="0" y="850986"/>
                  </a:lnTo>
                  <a:close/>
                </a:path>
              </a:pathLst>
            </a:custGeom>
            <a:blipFill>
              <a:blip r:embed="rId4"/>
              <a:stretch>
                <a:fillRect l="-28572" t="0" r="-2857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72078" y="1593639"/>
            <a:ext cx="7458216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用户界面分析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5579" y="6350333"/>
            <a:ext cx="7051213" cy="1424213"/>
            <a:chOff x="0" y="0"/>
            <a:chExt cx="9401618" cy="189895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9401618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操作流畅度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8784"/>
              <a:ext cx="9401618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界面动效感受良好，符合大众审美，界面跳转流畅，没有卡顿情况出现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75579" y="4118954"/>
            <a:ext cx="7051213" cy="1424213"/>
            <a:chOff x="0" y="0"/>
            <a:chExt cx="9401618" cy="189895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9401618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界面直观性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88784"/>
              <a:ext cx="9401618" cy="910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界面采用卡片式布局，主要功能入口清晰可见，90%测试用户表示能快速找到目标功能。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5835" y="571115"/>
            <a:ext cx="16896329" cy="9144771"/>
          </a:xfrm>
          <a:custGeom>
            <a:avLst/>
            <a:gdLst/>
            <a:ahLst/>
            <a:cxnLst/>
            <a:rect r="r" b="b" t="t" l="l"/>
            <a:pathLst>
              <a:path h="9144771" w="16896329">
                <a:moveTo>
                  <a:pt x="0" y="0"/>
                </a:moveTo>
                <a:lnTo>
                  <a:pt x="16896330" y="0"/>
                </a:lnTo>
                <a:lnTo>
                  <a:pt x="16896330" y="9144770"/>
                </a:lnTo>
                <a:lnTo>
                  <a:pt x="0" y="9144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3" t="-2924" r="-923" b="-292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933088" y="3145579"/>
            <a:ext cx="260572" cy="26057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993199" y="3145579"/>
            <a:ext cx="260572" cy="26057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64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07604" y="1798699"/>
            <a:ext cx="1449921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用户反馈与满意度调查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59997" y="3786216"/>
            <a:ext cx="460080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满意度评分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14977" y="3786216"/>
            <a:ext cx="460080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改进建议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2796" y="3795741"/>
            <a:ext cx="106251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97777" y="3795741"/>
            <a:ext cx="106251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88710" y="6148581"/>
            <a:ext cx="462727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调查显示用户平均评分4.2/5分，主要满意于界面设计和动效设计。部分用户期待更多功能实现。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51959" y="5519931"/>
            <a:ext cx="4663312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用户反馈集中在加载速度优化、增加界面样式、完善后端内容以及优化用户体验三个方面。如用户建议可以设置游客模式提供仅访问内容的服务。这些将作为下阶段重点改进方向。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5872" y="1842008"/>
            <a:ext cx="13016255" cy="6602984"/>
          </a:xfrm>
          <a:custGeom>
            <a:avLst/>
            <a:gdLst/>
            <a:ahLst/>
            <a:cxnLst/>
            <a:rect r="r" b="b" t="t" l="l"/>
            <a:pathLst>
              <a:path h="6602984" w="13016255">
                <a:moveTo>
                  <a:pt x="0" y="0"/>
                </a:moveTo>
                <a:lnTo>
                  <a:pt x="13016256" y="0"/>
                </a:lnTo>
                <a:lnTo>
                  <a:pt x="13016256" y="6602984"/>
                </a:lnTo>
                <a:lnTo>
                  <a:pt x="0" y="6602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41" r="0" b="-544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26258" y="4689521"/>
            <a:ext cx="9835483" cy="1748415"/>
            <a:chOff x="0" y="0"/>
            <a:chExt cx="13113978" cy="233122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33350"/>
              <a:ext cx="13113978" cy="15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079"/>
                </a:lnSpc>
              </a:pPr>
              <a:r>
                <a:rPr lang="en-US" sz="7199">
                  <a:solidFill>
                    <a:srgbClr val="000000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兼容性测试结果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3743"/>
              <a:ext cx="13113978" cy="527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94"/>
                </a:lnSpc>
              </a:pPr>
              <a:r>
                <a:rPr lang="en-US" sz="2424" spc="19">
                  <a:solidFill>
                    <a:srgbClr val="000000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测试覆盖主流安卓机型，验证基础兼容可用性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512895" y="2884083"/>
            <a:ext cx="1262210" cy="1247878"/>
          </a:xfrm>
          <a:custGeom>
            <a:avLst/>
            <a:gdLst/>
            <a:ahLst/>
            <a:cxnLst/>
            <a:rect r="r" b="b" t="t" l="l"/>
            <a:pathLst>
              <a:path h="1247878" w="1262210">
                <a:moveTo>
                  <a:pt x="0" y="0"/>
                </a:moveTo>
                <a:lnTo>
                  <a:pt x="1262210" y="0"/>
                </a:lnTo>
                <a:lnTo>
                  <a:pt x="1262210" y="1247877"/>
                </a:lnTo>
                <a:lnTo>
                  <a:pt x="0" y="1247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4" r="0" b="-1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10072" y="2924395"/>
            <a:ext cx="667856" cy="1021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37"/>
              </a:lnSpc>
              <a:spcBef>
                <a:spcPct val="0"/>
              </a:spcBef>
            </a:pPr>
            <a:r>
              <a:rPr lang="en-US" b="true" sz="5097">
                <a:solidFill>
                  <a:srgbClr val="00000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DAG8HvdSlxY</dc:identifier>
  <dcterms:modified xsi:type="dcterms:W3CDTF">2011-08-01T06:04:30Z</dcterms:modified>
  <cp:revision>1</cp:revision>
  <dc:title>Group 3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pid="2" fmtid="{D5CDD505-2E9C-101B-9397-08002B2CF9AE}" name="AIGC">
    <vt:lpwstr>{"Label":"1","ContentProducer":"001191110105MA01AN806X00000","ProduceID":"DAG8HvdSlxY","ReservedCode1":"","ContentPropagator":"001191110105MA01AN806X00000","PropagateID":"DAG8HvdSlxY","ReservedCode2":""}</vt:lpwstr>
  </property>
</Properties>
</file>